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2" r:id="rId6"/>
    <p:sldId id="258" r:id="rId7"/>
    <p:sldId id="263" r:id="rId8"/>
    <p:sldId id="264" r:id="rId9"/>
    <p:sldId id="265" r:id="rId10"/>
    <p:sldId id="266" r:id="rId11"/>
    <p:sldId id="267" r:id="rId12"/>
    <p:sldId id="269" r:id="rId13"/>
    <p:sldId id="270" r:id="rId14"/>
    <p:sldId id="271" r:id="rId15"/>
    <p:sldId id="273" r:id="rId16"/>
    <p:sldId id="275" r:id="rId17"/>
    <p:sldId id="276" r:id="rId18"/>
    <p:sldId id="277"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17B48-8138-46A7-895F-1E845C048899}"/>
              </a:ext>
            </a:extLst>
          </p:cNvPr>
          <p:cNvSpPr>
            <a:spLocks noGrp="1"/>
          </p:cNvSpPr>
          <p:nvPr>
            <p:ph type="ctrTitle"/>
          </p:nvPr>
        </p:nvSpPr>
        <p:spPr>
          <a:xfrm>
            <a:off x="1876424" y="2149975"/>
            <a:ext cx="8791575" cy="2387600"/>
          </a:xfrm>
        </p:spPr>
        <p:txBody>
          <a:bodyPr>
            <a:normAutofit fontScale="90000"/>
          </a:bodyPr>
          <a:lstStyle/>
          <a:p>
            <a:r>
              <a:rPr lang="en-US" dirty="0"/>
              <a:t>Nakuja internship</a:t>
            </a:r>
            <a:br>
              <a:rPr lang="en-US" dirty="0"/>
            </a:br>
            <a:r>
              <a:rPr lang="en-US" dirty="0"/>
              <a:t>Avionics progress report</a:t>
            </a:r>
            <a:br>
              <a:rPr lang="en-US" dirty="0"/>
            </a:br>
            <a:r>
              <a:rPr lang="en-US" dirty="0"/>
              <a:t>Batch 2 week 8</a:t>
            </a:r>
            <a:br>
              <a:rPr lang="en-US" dirty="0"/>
            </a:br>
            <a:endParaRPr lang="en-US" dirty="0"/>
          </a:p>
        </p:txBody>
      </p:sp>
      <p:sp>
        <p:nvSpPr>
          <p:cNvPr id="3" name="Subtitle 2">
            <a:extLst>
              <a:ext uri="{FF2B5EF4-FFF2-40B4-BE49-F238E27FC236}">
                <a16:creationId xmlns:a16="http://schemas.microsoft.com/office/drawing/2014/main" id="{1DCE9F60-19DF-4310-BACA-2144A6A265AE}"/>
              </a:ext>
            </a:extLst>
          </p:cNvPr>
          <p:cNvSpPr>
            <a:spLocks noGrp="1"/>
          </p:cNvSpPr>
          <p:nvPr>
            <p:ph type="subTitle" idx="1"/>
          </p:nvPr>
        </p:nvSpPr>
        <p:spPr>
          <a:xfrm>
            <a:off x="2224767" y="5735637"/>
            <a:ext cx="8791575" cy="627017"/>
          </a:xfrm>
        </p:spPr>
        <p:txBody>
          <a:bodyPr/>
          <a:lstStyle/>
          <a:p>
            <a:r>
              <a:rPr lang="en-US" dirty="0"/>
              <a:t>PRESENTED BY: Muchiri </a:t>
            </a:r>
            <a:r>
              <a:rPr lang="en-US" dirty="0" err="1"/>
              <a:t>ian</a:t>
            </a:r>
            <a:r>
              <a:rPr lang="en-US" dirty="0"/>
              <a:t> </a:t>
            </a:r>
            <a:r>
              <a:rPr lang="en-US" dirty="0" err="1"/>
              <a:t>ngethe</a:t>
            </a:r>
            <a:endParaRPr lang="en-US" dirty="0"/>
          </a:p>
          <a:p>
            <a:endParaRPr lang="en-US" dirty="0"/>
          </a:p>
          <a:p>
            <a:endParaRPr lang="en-US" dirty="0"/>
          </a:p>
        </p:txBody>
      </p:sp>
    </p:spTree>
    <p:extLst>
      <p:ext uri="{BB962C8B-B14F-4D97-AF65-F5344CB8AC3E}">
        <p14:creationId xmlns:p14="http://schemas.microsoft.com/office/powerpoint/2010/main" val="256656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E0B84D-BC75-4682-83BB-5A92DB55843E}"/>
              </a:ext>
            </a:extLst>
          </p:cNvPr>
          <p:cNvPicPr>
            <a:picLocks noGrp="1" noChangeAspect="1"/>
          </p:cNvPicPr>
          <p:nvPr>
            <p:ph idx="1"/>
          </p:nvPr>
        </p:nvPicPr>
        <p:blipFill>
          <a:blip r:embed="rId2"/>
          <a:stretch>
            <a:fillRect/>
          </a:stretch>
        </p:blipFill>
        <p:spPr>
          <a:xfrm>
            <a:off x="1042852" y="953634"/>
            <a:ext cx="6603274" cy="4083024"/>
          </a:xfrm>
        </p:spPr>
      </p:pic>
    </p:spTree>
    <p:extLst>
      <p:ext uri="{BB962C8B-B14F-4D97-AF65-F5344CB8AC3E}">
        <p14:creationId xmlns:p14="http://schemas.microsoft.com/office/powerpoint/2010/main" val="359848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3979-E38C-4099-B15E-8E4B1CEB366D}"/>
              </a:ext>
            </a:extLst>
          </p:cNvPr>
          <p:cNvSpPr>
            <a:spLocks noGrp="1"/>
          </p:cNvSpPr>
          <p:nvPr>
            <p:ph type="title"/>
          </p:nvPr>
        </p:nvSpPr>
        <p:spPr/>
        <p:txBody>
          <a:bodyPr/>
          <a:lstStyle/>
          <a:p>
            <a:r>
              <a:rPr lang="en-US" dirty="0"/>
              <a:t>Post flight analysis</a:t>
            </a:r>
          </a:p>
        </p:txBody>
      </p:sp>
      <p:sp>
        <p:nvSpPr>
          <p:cNvPr id="3" name="Content Placeholder 2">
            <a:extLst>
              <a:ext uri="{FF2B5EF4-FFF2-40B4-BE49-F238E27FC236}">
                <a16:creationId xmlns:a16="http://schemas.microsoft.com/office/drawing/2014/main" id="{DF9FB6D4-AC12-4A8F-87E2-04198E78397F}"/>
              </a:ext>
            </a:extLst>
          </p:cNvPr>
          <p:cNvSpPr>
            <a:spLocks noGrp="1"/>
          </p:cNvSpPr>
          <p:nvPr>
            <p:ph idx="1"/>
          </p:nvPr>
        </p:nvSpPr>
        <p:spPr>
          <a:xfrm>
            <a:off x="1141412" y="2249486"/>
            <a:ext cx="9905999" cy="4438697"/>
          </a:xfrm>
        </p:spPr>
        <p:txBody>
          <a:bodyPr>
            <a:normAutofit fontScale="85000" lnSpcReduction="20000"/>
          </a:bodyPr>
          <a:lstStyle/>
          <a:p>
            <a:r>
              <a:rPr lang="en-US" dirty="0"/>
              <a:t>SUCCESSES:</a:t>
            </a:r>
          </a:p>
          <a:p>
            <a:pPr marL="514350" indent="-514350">
              <a:buFont typeface="+mj-lt"/>
              <a:buAutoNum type="romanLcPeriod"/>
            </a:pPr>
            <a:r>
              <a:rPr lang="en-US" dirty="0"/>
              <a:t>There was data transmission</a:t>
            </a:r>
          </a:p>
          <a:p>
            <a:pPr marL="514350" indent="-514350">
              <a:buFont typeface="+mj-lt"/>
              <a:buAutoNum type="romanLcPeriod"/>
            </a:pPr>
            <a:r>
              <a:rPr lang="en-US" dirty="0"/>
              <a:t>Working of the BMP and MPU sensors</a:t>
            </a:r>
          </a:p>
          <a:p>
            <a:pPr marL="514350" indent="-514350">
              <a:buFont typeface="+mj-lt"/>
              <a:buAutoNum type="romanLcPeriod"/>
            </a:pPr>
            <a:r>
              <a:rPr lang="en-US" dirty="0"/>
              <a:t>Powering of the avionics bay using the LiPo battery</a:t>
            </a:r>
          </a:p>
          <a:p>
            <a:r>
              <a:rPr lang="en-US" dirty="0"/>
              <a:t>FAILURES:</a:t>
            </a:r>
          </a:p>
          <a:p>
            <a:pPr marL="514350" indent="-514350">
              <a:buFont typeface="+mj-lt"/>
              <a:buAutoNum type="romanLcPeriod"/>
            </a:pPr>
            <a:r>
              <a:rPr lang="en-US" dirty="0"/>
              <a:t>GPS module was not used during the flight as it had been destroyed pre-flight</a:t>
            </a:r>
          </a:p>
          <a:p>
            <a:pPr marL="514350" indent="-514350">
              <a:buFont typeface="+mj-lt"/>
              <a:buAutoNum type="romanLcPeriod"/>
            </a:pPr>
            <a:r>
              <a:rPr lang="en-US" dirty="0"/>
              <a:t>The SD card failed pre-flight</a:t>
            </a:r>
          </a:p>
          <a:p>
            <a:pPr marL="514350" indent="-514350">
              <a:buFont typeface="+mj-lt"/>
              <a:buAutoNum type="romanLcPeriod"/>
            </a:pPr>
            <a:r>
              <a:rPr lang="en-US" dirty="0"/>
              <a:t>Ejection of the parachute did not occur.</a:t>
            </a:r>
          </a:p>
          <a:p>
            <a:pPr marL="514350" indent="-514350">
              <a:buFont typeface="+mj-lt"/>
              <a:buAutoNum type="romanLcPeriod"/>
            </a:pPr>
            <a:r>
              <a:rPr lang="en-US" dirty="0"/>
              <a:t>Failure of ejection of the parachute resulted in the destruction of the avionics bay and all the components</a:t>
            </a:r>
          </a:p>
        </p:txBody>
      </p:sp>
    </p:spTree>
    <p:extLst>
      <p:ext uri="{BB962C8B-B14F-4D97-AF65-F5344CB8AC3E}">
        <p14:creationId xmlns:p14="http://schemas.microsoft.com/office/powerpoint/2010/main" val="204898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CC43A1-9E38-4F99-A516-5A9F4B4284B7}"/>
              </a:ext>
            </a:extLst>
          </p:cNvPr>
          <p:cNvPicPr>
            <a:picLocks noGrp="1" noChangeAspect="1"/>
          </p:cNvPicPr>
          <p:nvPr>
            <p:ph idx="1"/>
          </p:nvPr>
        </p:nvPicPr>
        <p:blipFill>
          <a:blip r:embed="rId2"/>
          <a:stretch>
            <a:fillRect/>
          </a:stretch>
        </p:blipFill>
        <p:spPr>
          <a:xfrm>
            <a:off x="1842283" y="611505"/>
            <a:ext cx="3316536" cy="4422049"/>
          </a:xfrm>
        </p:spPr>
      </p:pic>
      <p:pic>
        <p:nvPicPr>
          <p:cNvPr id="7" name="Picture 6">
            <a:extLst>
              <a:ext uri="{FF2B5EF4-FFF2-40B4-BE49-F238E27FC236}">
                <a16:creationId xmlns:a16="http://schemas.microsoft.com/office/drawing/2014/main" id="{BB7DA855-68F1-4B0C-94FD-FE6641193922}"/>
              </a:ext>
            </a:extLst>
          </p:cNvPr>
          <p:cNvPicPr>
            <a:picLocks noChangeAspect="1"/>
          </p:cNvPicPr>
          <p:nvPr/>
        </p:nvPicPr>
        <p:blipFill>
          <a:blip r:embed="rId3"/>
          <a:stretch>
            <a:fillRect/>
          </a:stretch>
        </p:blipFill>
        <p:spPr>
          <a:xfrm>
            <a:off x="6188762" y="611506"/>
            <a:ext cx="3316536" cy="4422048"/>
          </a:xfrm>
          <a:prstGeom prst="rect">
            <a:avLst/>
          </a:prstGeom>
        </p:spPr>
      </p:pic>
    </p:spTree>
    <p:extLst>
      <p:ext uri="{BB962C8B-B14F-4D97-AF65-F5344CB8AC3E}">
        <p14:creationId xmlns:p14="http://schemas.microsoft.com/office/powerpoint/2010/main" val="1187973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C0B3F5-93BF-4439-A7CB-C1380C7E2D8B}"/>
              </a:ext>
            </a:extLst>
          </p:cNvPr>
          <p:cNvPicPr>
            <a:picLocks noGrp="1" noChangeAspect="1"/>
          </p:cNvPicPr>
          <p:nvPr>
            <p:ph idx="1"/>
          </p:nvPr>
        </p:nvPicPr>
        <p:blipFill>
          <a:blip r:embed="rId2"/>
          <a:stretch>
            <a:fillRect/>
          </a:stretch>
        </p:blipFill>
        <p:spPr>
          <a:xfrm>
            <a:off x="1007488" y="742905"/>
            <a:ext cx="5149471" cy="3862104"/>
          </a:xfrm>
          <a:prstGeom prst="rect">
            <a:avLst/>
          </a:prstGeom>
        </p:spPr>
      </p:pic>
      <p:pic>
        <p:nvPicPr>
          <p:cNvPr id="6" name="Picture 5">
            <a:extLst>
              <a:ext uri="{FF2B5EF4-FFF2-40B4-BE49-F238E27FC236}">
                <a16:creationId xmlns:a16="http://schemas.microsoft.com/office/drawing/2014/main" id="{F2919847-5DE6-462B-A654-B425BDC86ABB}"/>
              </a:ext>
            </a:extLst>
          </p:cNvPr>
          <p:cNvPicPr>
            <a:picLocks noChangeAspect="1"/>
          </p:cNvPicPr>
          <p:nvPr/>
        </p:nvPicPr>
        <p:blipFill>
          <a:blip r:embed="rId3"/>
          <a:stretch>
            <a:fillRect/>
          </a:stretch>
        </p:blipFill>
        <p:spPr>
          <a:xfrm>
            <a:off x="6331132" y="742905"/>
            <a:ext cx="5149471" cy="3862103"/>
          </a:xfrm>
          <a:prstGeom prst="rect">
            <a:avLst/>
          </a:prstGeom>
        </p:spPr>
      </p:pic>
    </p:spTree>
    <p:extLst>
      <p:ext uri="{BB962C8B-B14F-4D97-AF65-F5344CB8AC3E}">
        <p14:creationId xmlns:p14="http://schemas.microsoft.com/office/powerpoint/2010/main" val="406942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exploded chrimson powder&#10;">
            <a:extLst>
              <a:ext uri="{FF2B5EF4-FFF2-40B4-BE49-F238E27FC236}">
                <a16:creationId xmlns:a16="http://schemas.microsoft.com/office/drawing/2014/main" id="{62F9D280-38C8-4454-97E6-073A5769BEDE}"/>
              </a:ext>
            </a:extLst>
          </p:cNvPr>
          <p:cNvPicPr>
            <a:picLocks noGrp="1" noChangeAspect="1"/>
          </p:cNvPicPr>
          <p:nvPr>
            <p:ph idx="1"/>
          </p:nvPr>
        </p:nvPicPr>
        <p:blipFill>
          <a:blip r:embed="rId2"/>
          <a:stretch>
            <a:fillRect/>
          </a:stretch>
        </p:blipFill>
        <p:spPr>
          <a:xfrm>
            <a:off x="1068141" y="568234"/>
            <a:ext cx="3942300" cy="5256400"/>
          </a:xfrm>
        </p:spPr>
      </p:pic>
      <p:pic>
        <p:nvPicPr>
          <p:cNvPr id="7" name="Picture 6">
            <a:extLst>
              <a:ext uri="{FF2B5EF4-FFF2-40B4-BE49-F238E27FC236}">
                <a16:creationId xmlns:a16="http://schemas.microsoft.com/office/drawing/2014/main" id="{05710862-8DB3-4C5E-9636-3FCE2077A52F}"/>
              </a:ext>
            </a:extLst>
          </p:cNvPr>
          <p:cNvPicPr>
            <a:picLocks noChangeAspect="1"/>
          </p:cNvPicPr>
          <p:nvPr/>
        </p:nvPicPr>
        <p:blipFill>
          <a:blip r:embed="rId3"/>
          <a:stretch>
            <a:fillRect/>
          </a:stretch>
        </p:blipFill>
        <p:spPr>
          <a:xfrm>
            <a:off x="5338355" y="568234"/>
            <a:ext cx="3814354" cy="2860766"/>
          </a:xfrm>
          <a:prstGeom prst="rect">
            <a:avLst/>
          </a:prstGeom>
        </p:spPr>
      </p:pic>
      <p:pic>
        <p:nvPicPr>
          <p:cNvPr id="9" name="Picture 8">
            <a:extLst>
              <a:ext uri="{FF2B5EF4-FFF2-40B4-BE49-F238E27FC236}">
                <a16:creationId xmlns:a16="http://schemas.microsoft.com/office/drawing/2014/main" id="{E3C6117F-912A-4F6F-95E8-352948D3F810}"/>
              </a:ext>
            </a:extLst>
          </p:cNvPr>
          <p:cNvPicPr>
            <a:picLocks noChangeAspect="1"/>
          </p:cNvPicPr>
          <p:nvPr/>
        </p:nvPicPr>
        <p:blipFill>
          <a:blip r:embed="rId4"/>
          <a:stretch>
            <a:fillRect/>
          </a:stretch>
        </p:blipFill>
        <p:spPr>
          <a:xfrm>
            <a:off x="5338355" y="3535680"/>
            <a:ext cx="3814354" cy="2860766"/>
          </a:xfrm>
          <a:prstGeom prst="rect">
            <a:avLst/>
          </a:prstGeom>
        </p:spPr>
      </p:pic>
    </p:spTree>
    <p:extLst>
      <p:ext uri="{BB962C8B-B14F-4D97-AF65-F5344CB8AC3E}">
        <p14:creationId xmlns:p14="http://schemas.microsoft.com/office/powerpoint/2010/main" val="248158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CAC5-1A60-4B9C-BE6F-84BFF77976A9}"/>
              </a:ext>
            </a:extLst>
          </p:cNvPr>
          <p:cNvSpPr>
            <a:spLocks noGrp="1"/>
          </p:cNvSpPr>
          <p:nvPr>
            <p:ph type="title"/>
          </p:nvPr>
        </p:nvSpPr>
        <p:spPr/>
        <p:txBody>
          <a:bodyPr/>
          <a:lstStyle/>
          <a:p>
            <a:r>
              <a:rPr lang="en-US" dirty="0"/>
              <a:t>RTOS optimization</a:t>
            </a:r>
            <a:br>
              <a:rPr lang="en-US" dirty="0"/>
            </a:br>
            <a:endParaRPr lang="en-US" dirty="0"/>
          </a:p>
        </p:txBody>
      </p:sp>
      <p:sp>
        <p:nvSpPr>
          <p:cNvPr id="3" name="Content Placeholder 2">
            <a:extLst>
              <a:ext uri="{FF2B5EF4-FFF2-40B4-BE49-F238E27FC236}">
                <a16:creationId xmlns:a16="http://schemas.microsoft.com/office/drawing/2014/main" id="{1112EA49-D1DA-4B49-A8F2-8375AD5F297A}"/>
              </a:ext>
            </a:extLst>
          </p:cNvPr>
          <p:cNvSpPr>
            <a:spLocks noGrp="1"/>
          </p:cNvSpPr>
          <p:nvPr>
            <p:ph idx="1"/>
          </p:nvPr>
        </p:nvSpPr>
        <p:spPr/>
        <p:txBody>
          <a:bodyPr>
            <a:normAutofit/>
          </a:bodyPr>
          <a:lstStyle/>
          <a:p>
            <a:r>
              <a:rPr lang="en-US" dirty="0"/>
              <a:t>2 queues instead of 1</a:t>
            </a:r>
          </a:p>
          <a:p>
            <a:r>
              <a:rPr lang="en-US" dirty="0"/>
              <a:t>Reduced number of data points being sent over LoRa</a:t>
            </a:r>
          </a:p>
          <a:p>
            <a:r>
              <a:rPr lang="en-US" dirty="0"/>
              <a:t>LoRa - we are sending </a:t>
            </a:r>
            <a:r>
              <a:rPr lang="en-US" dirty="0" err="1"/>
              <a:t>timestamp,altitude</a:t>
            </a:r>
            <a:r>
              <a:rPr lang="en-US" dirty="0"/>
              <a:t> and state</a:t>
            </a:r>
          </a:p>
          <a:p>
            <a:r>
              <a:rPr lang="en-US" dirty="0"/>
              <a:t>SD card/SPI flash memory - timestamp, altitude, raw and</a:t>
            </a:r>
          </a:p>
          <a:p>
            <a:r>
              <a:rPr lang="en-US" dirty="0"/>
              <a:t>filtered gyro and acceleration values, state, </a:t>
            </a:r>
            <a:r>
              <a:rPr lang="en-US" dirty="0" err="1"/>
              <a:t>gps</a:t>
            </a:r>
            <a:r>
              <a:rPr lang="en-US" dirty="0"/>
              <a:t> latitude and</a:t>
            </a:r>
          </a:p>
          <a:p>
            <a:r>
              <a:rPr lang="en-US" dirty="0"/>
              <a:t>longitude</a:t>
            </a:r>
          </a:p>
        </p:txBody>
      </p:sp>
    </p:spTree>
    <p:extLst>
      <p:ext uri="{BB962C8B-B14F-4D97-AF65-F5344CB8AC3E}">
        <p14:creationId xmlns:p14="http://schemas.microsoft.com/office/powerpoint/2010/main" val="32477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022E-16DE-4ED1-95A8-FDA618A52665}"/>
              </a:ext>
            </a:extLst>
          </p:cNvPr>
          <p:cNvSpPr>
            <a:spLocks noGrp="1"/>
          </p:cNvSpPr>
          <p:nvPr>
            <p:ph type="title"/>
          </p:nvPr>
        </p:nvSpPr>
        <p:spPr/>
        <p:txBody>
          <a:bodyPr/>
          <a:lstStyle/>
          <a:p>
            <a:r>
              <a:rPr lang="en-US" dirty="0"/>
              <a:t>RTOS Queues</a:t>
            </a:r>
          </a:p>
        </p:txBody>
      </p:sp>
      <p:pic>
        <p:nvPicPr>
          <p:cNvPr id="5" name="Content Placeholder 4">
            <a:extLst>
              <a:ext uri="{FF2B5EF4-FFF2-40B4-BE49-F238E27FC236}">
                <a16:creationId xmlns:a16="http://schemas.microsoft.com/office/drawing/2014/main" id="{14ED7894-51EE-4E70-AF9B-91BC37488A16}"/>
              </a:ext>
            </a:extLst>
          </p:cNvPr>
          <p:cNvPicPr>
            <a:picLocks noGrp="1" noChangeAspect="1"/>
          </p:cNvPicPr>
          <p:nvPr>
            <p:ph idx="1"/>
          </p:nvPr>
        </p:nvPicPr>
        <p:blipFill>
          <a:blip r:embed="rId2"/>
          <a:stretch>
            <a:fillRect/>
          </a:stretch>
        </p:blipFill>
        <p:spPr>
          <a:xfrm>
            <a:off x="754515" y="2307190"/>
            <a:ext cx="10900077" cy="4276490"/>
          </a:xfrm>
        </p:spPr>
      </p:pic>
    </p:spTree>
    <p:extLst>
      <p:ext uri="{BB962C8B-B14F-4D97-AF65-F5344CB8AC3E}">
        <p14:creationId xmlns:p14="http://schemas.microsoft.com/office/powerpoint/2010/main" val="154834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1161-5621-4094-BE58-D4ED08B9F150}"/>
              </a:ext>
            </a:extLst>
          </p:cNvPr>
          <p:cNvSpPr>
            <a:spLocks noGrp="1"/>
          </p:cNvSpPr>
          <p:nvPr>
            <p:ph type="title"/>
          </p:nvPr>
        </p:nvSpPr>
        <p:spPr/>
        <p:txBody>
          <a:bodyPr/>
          <a:lstStyle/>
          <a:p>
            <a:r>
              <a:rPr lang="en-GB" dirty="0"/>
              <a:t>Ground station Manual Override</a:t>
            </a:r>
            <a:br>
              <a:rPr lang="en-GB" dirty="0"/>
            </a:br>
            <a:endParaRPr lang="en-US" dirty="0"/>
          </a:p>
        </p:txBody>
      </p:sp>
      <p:sp>
        <p:nvSpPr>
          <p:cNvPr id="3" name="Content Placeholder 2">
            <a:extLst>
              <a:ext uri="{FF2B5EF4-FFF2-40B4-BE49-F238E27FC236}">
                <a16:creationId xmlns:a16="http://schemas.microsoft.com/office/drawing/2014/main" id="{ACD4AAE8-80DE-43FC-A6B3-154AAAA8CACB}"/>
              </a:ext>
            </a:extLst>
          </p:cNvPr>
          <p:cNvSpPr>
            <a:spLocks noGrp="1"/>
          </p:cNvSpPr>
          <p:nvPr>
            <p:ph idx="1"/>
          </p:nvPr>
        </p:nvSpPr>
        <p:spPr/>
        <p:txBody>
          <a:bodyPr/>
          <a:lstStyle/>
          <a:p>
            <a:r>
              <a:rPr lang="en-GB" dirty="0"/>
              <a:t>Rocket watches out for data packets from ground station</a:t>
            </a:r>
          </a:p>
          <a:p>
            <a:r>
              <a:rPr lang="en-GB" dirty="0"/>
              <a:t>Update state to deploy parachute if it fails</a:t>
            </a:r>
          </a:p>
          <a:p>
            <a:r>
              <a:rPr lang="en-GB" dirty="0"/>
              <a:t>Update ground state to start sending </a:t>
            </a:r>
            <a:r>
              <a:rPr lang="en-GB" dirty="0" err="1"/>
              <a:t>gps</a:t>
            </a:r>
            <a:r>
              <a:rPr lang="en-GB" dirty="0"/>
              <a:t> data</a:t>
            </a:r>
            <a:endParaRPr lang="en-US" dirty="0"/>
          </a:p>
        </p:txBody>
      </p:sp>
    </p:spTree>
    <p:extLst>
      <p:ext uri="{BB962C8B-B14F-4D97-AF65-F5344CB8AC3E}">
        <p14:creationId xmlns:p14="http://schemas.microsoft.com/office/powerpoint/2010/main" val="423153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8B61-74F4-4877-81D8-65D2AE070E05}"/>
              </a:ext>
            </a:extLst>
          </p:cNvPr>
          <p:cNvSpPr>
            <a:spLocks noGrp="1"/>
          </p:cNvSpPr>
          <p:nvPr>
            <p:ph type="title"/>
          </p:nvPr>
        </p:nvSpPr>
        <p:spPr/>
        <p:txBody>
          <a:bodyPr/>
          <a:lstStyle/>
          <a:p>
            <a:r>
              <a:rPr lang="en-GB" dirty="0"/>
              <a:t>Write Data to SPI flash memory</a:t>
            </a:r>
            <a:br>
              <a:rPr lang="en-GB" dirty="0"/>
            </a:br>
            <a:endParaRPr lang="en-US" dirty="0"/>
          </a:p>
        </p:txBody>
      </p:sp>
      <p:sp>
        <p:nvSpPr>
          <p:cNvPr id="3" name="Content Placeholder 2">
            <a:extLst>
              <a:ext uri="{FF2B5EF4-FFF2-40B4-BE49-F238E27FC236}">
                <a16:creationId xmlns:a16="http://schemas.microsoft.com/office/drawing/2014/main" id="{45D98568-9E26-42D6-BEDD-42EE99A21C76}"/>
              </a:ext>
            </a:extLst>
          </p:cNvPr>
          <p:cNvSpPr>
            <a:spLocks noGrp="1"/>
          </p:cNvSpPr>
          <p:nvPr>
            <p:ph idx="1"/>
          </p:nvPr>
        </p:nvSpPr>
        <p:spPr/>
        <p:txBody>
          <a:bodyPr/>
          <a:lstStyle/>
          <a:p>
            <a:r>
              <a:rPr lang="en-GB" dirty="0"/>
              <a:t>ESP32 has 4MB non-volatile flash memory</a:t>
            </a:r>
          </a:p>
          <a:p>
            <a:r>
              <a:rPr lang="en-GB" dirty="0"/>
              <a:t>Write to flash memory </a:t>
            </a:r>
            <a:r>
              <a:rPr lang="en-GB" dirty="0" err="1"/>
              <a:t>incase</a:t>
            </a:r>
            <a:r>
              <a:rPr lang="en-GB" dirty="0"/>
              <a:t> SD card fails like in test flight</a:t>
            </a:r>
            <a:endParaRPr lang="en-US" dirty="0"/>
          </a:p>
        </p:txBody>
      </p:sp>
    </p:spTree>
    <p:extLst>
      <p:ext uri="{BB962C8B-B14F-4D97-AF65-F5344CB8AC3E}">
        <p14:creationId xmlns:p14="http://schemas.microsoft.com/office/powerpoint/2010/main" val="11386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F330-1A7F-42F6-8EE3-E7C85F6251E9}"/>
              </a:ext>
            </a:extLst>
          </p:cNvPr>
          <p:cNvSpPr>
            <a:spLocks noGrp="1"/>
          </p:cNvSpPr>
          <p:nvPr>
            <p:ph type="title"/>
          </p:nvPr>
        </p:nvSpPr>
        <p:spPr/>
        <p:txBody>
          <a:bodyPr/>
          <a:lstStyle/>
          <a:p>
            <a:r>
              <a:rPr lang="en-US" dirty="0"/>
              <a:t>TASKs this week</a:t>
            </a:r>
          </a:p>
        </p:txBody>
      </p:sp>
      <p:sp>
        <p:nvSpPr>
          <p:cNvPr id="3" name="Content Placeholder 2">
            <a:extLst>
              <a:ext uri="{FF2B5EF4-FFF2-40B4-BE49-F238E27FC236}">
                <a16:creationId xmlns:a16="http://schemas.microsoft.com/office/drawing/2014/main" id="{55588701-890C-4799-BC34-618046807429}"/>
              </a:ext>
            </a:extLst>
          </p:cNvPr>
          <p:cNvSpPr>
            <a:spLocks noGrp="1"/>
          </p:cNvSpPr>
          <p:nvPr>
            <p:ph idx="1"/>
          </p:nvPr>
        </p:nvSpPr>
        <p:spPr/>
        <p:txBody>
          <a:bodyPr>
            <a:normAutofit lnSpcReduction="10000"/>
          </a:bodyPr>
          <a:lstStyle/>
          <a:p>
            <a:r>
              <a:rPr lang="en-US" dirty="0"/>
              <a:t>Improvement of the check State code</a:t>
            </a:r>
          </a:p>
          <a:p>
            <a:r>
              <a:rPr lang="en-US" dirty="0"/>
              <a:t>Improvement of the parachute ejection system in conjunction with the airframe team</a:t>
            </a:r>
          </a:p>
          <a:p>
            <a:r>
              <a:rPr lang="en-US" dirty="0"/>
              <a:t>Design and fabrication of a new PCB for avionics and flight control</a:t>
            </a:r>
          </a:p>
          <a:p>
            <a:r>
              <a:rPr lang="en-US" dirty="0"/>
              <a:t>Test of the various components functionalities.</a:t>
            </a:r>
          </a:p>
          <a:p>
            <a:r>
              <a:rPr lang="en-GB" dirty="0"/>
              <a:t>Issue #160 : Test GPS inside fibre glass body tube</a:t>
            </a:r>
          </a:p>
          <a:p>
            <a:r>
              <a:rPr lang="en-GB" dirty="0"/>
              <a:t> Test software on breadboard</a:t>
            </a:r>
            <a:endParaRPr lang="en-US" dirty="0"/>
          </a:p>
        </p:txBody>
      </p:sp>
    </p:spTree>
    <p:extLst>
      <p:ext uri="{BB962C8B-B14F-4D97-AF65-F5344CB8AC3E}">
        <p14:creationId xmlns:p14="http://schemas.microsoft.com/office/powerpoint/2010/main" val="58794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E770-2F75-4C5F-9EEE-53681C834A00}"/>
              </a:ext>
            </a:extLst>
          </p:cNvPr>
          <p:cNvSpPr>
            <a:spLocks noGrp="1"/>
          </p:cNvSpPr>
          <p:nvPr>
            <p:ph type="title"/>
          </p:nvPr>
        </p:nvSpPr>
        <p:spPr>
          <a:xfrm>
            <a:off x="1141413" y="618518"/>
            <a:ext cx="9905998" cy="448281"/>
          </a:xfrm>
        </p:spPr>
        <p:txBody>
          <a:bodyPr>
            <a:normAutofit fontScale="90000"/>
          </a:bodyPr>
          <a:lstStyle/>
          <a:p>
            <a:r>
              <a:rPr lang="en-US" dirty="0"/>
              <a:t>Tasks completed this week</a:t>
            </a:r>
          </a:p>
        </p:txBody>
      </p:sp>
      <p:sp>
        <p:nvSpPr>
          <p:cNvPr id="3" name="Content Placeholder 2">
            <a:extLst>
              <a:ext uri="{FF2B5EF4-FFF2-40B4-BE49-F238E27FC236}">
                <a16:creationId xmlns:a16="http://schemas.microsoft.com/office/drawing/2014/main" id="{22065C50-6D6D-4544-9BF7-7EF4502D68A5}"/>
              </a:ext>
            </a:extLst>
          </p:cNvPr>
          <p:cNvSpPr>
            <a:spLocks noGrp="1"/>
          </p:cNvSpPr>
          <p:nvPr>
            <p:ph idx="1"/>
          </p:nvPr>
        </p:nvSpPr>
        <p:spPr>
          <a:xfrm>
            <a:off x="1143000" y="1195750"/>
            <a:ext cx="9905999" cy="5483724"/>
          </a:xfrm>
        </p:spPr>
        <p:txBody>
          <a:bodyPr>
            <a:normAutofit/>
          </a:bodyPr>
          <a:lstStyle/>
          <a:p>
            <a:r>
              <a:rPr lang="en-US" dirty="0"/>
              <a:t>Avionics bay fabrication</a:t>
            </a:r>
          </a:p>
          <a:p>
            <a:r>
              <a:rPr lang="en-US" dirty="0"/>
              <a:t>PCB decoupling and redesign</a:t>
            </a:r>
          </a:p>
          <a:p>
            <a:r>
              <a:rPr lang="en-US" dirty="0"/>
              <a:t>PCB etching and drilling</a:t>
            </a:r>
          </a:p>
          <a:p>
            <a:r>
              <a:rPr lang="en-US" dirty="0"/>
              <a:t>Avionics PCB assembly</a:t>
            </a:r>
          </a:p>
          <a:p>
            <a:r>
              <a:rPr lang="en-US" dirty="0"/>
              <a:t>Avionics bay assembly</a:t>
            </a:r>
          </a:p>
          <a:p>
            <a:r>
              <a:rPr lang="en-US" dirty="0"/>
              <a:t>Test flight</a:t>
            </a:r>
          </a:p>
          <a:p>
            <a:r>
              <a:rPr lang="en-GB" dirty="0"/>
              <a:t>Issue #157 : RTOS optimization</a:t>
            </a:r>
          </a:p>
          <a:p>
            <a:r>
              <a:rPr lang="en-GB" dirty="0"/>
              <a:t>● Issue #158 : Ground Station Parachute Manual override</a:t>
            </a:r>
          </a:p>
          <a:p>
            <a:r>
              <a:rPr lang="en-GB" dirty="0"/>
              <a:t>● Issue #159 : Write telemetry data to flash memory during flight</a:t>
            </a:r>
            <a:endParaRPr lang="en-US" dirty="0"/>
          </a:p>
        </p:txBody>
      </p:sp>
    </p:spTree>
    <p:extLst>
      <p:ext uri="{BB962C8B-B14F-4D97-AF65-F5344CB8AC3E}">
        <p14:creationId xmlns:p14="http://schemas.microsoft.com/office/powerpoint/2010/main" val="4158912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45AA-C244-4FB4-A427-3D9C614866D6}"/>
              </a:ext>
            </a:extLst>
          </p:cNvPr>
          <p:cNvSpPr>
            <a:spLocks noGrp="1"/>
          </p:cNvSpPr>
          <p:nvPr>
            <p:ph type="title"/>
          </p:nvPr>
        </p:nvSpPr>
        <p:spPr/>
        <p:txBody>
          <a:bodyPr/>
          <a:lstStyle/>
          <a:p>
            <a:r>
              <a:rPr lang="en-US" dirty="0"/>
              <a:t>1. PCB decoupling and redesign</a:t>
            </a:r>
          </a:p>
        </p:txBody>
      </p:sp>
      <p:sp>
        <p:nvSpPr>
          <p:cNvPr id="3" name="Content Placeholder 2">
            <a:extLst>
              <a:ext uri="{FF2B5EF4-FFF2-40B4-BE49-F238E27FC236}">
                <a16:creationId xmlns:a16="http://schemas.microsoft.com/office/drawing/2014/main" id="{F5DFA394-A578-43A4-A383-032E9203F57C}"/>
              </a:ext>
            </a:extLst>
          </p:cNvPr>
          <p:cNvSpPr>
            <a:spLocks noGrp="1"/>
          </p:cNvSpPr>
          <p:nvPr>
            <p:ph idx="1"/>
          </p:nvPr>
        </p:nvSpPr>
        <p:spPr/>
        <p:txBody>
          <a:bodyPr/>
          <a:lstStyle/>
          <a:p>
            <a:r>
              <a:rPr lang="en-US" dirty="0"/>
              <a:t>Due to the limitations of single layer PCB fabrication, we had to decouple the single PCB into four different PCB </a:t>
            </a:r>
            <a:r>
              <a:rPr lang="en-US" dirty="0" err="1"/>
              <a:t>inorder</a:t>
            </a:r>
            <a:r>
              <a:rPr lang="en-US" dirty="0"/>
              <a:t> to be able to carry put single layer etching</a:t>
            </a:r>
          </a:p>
          <a:p>
            <a:endParaRPr lang="en-US" dirty="0"/>
          </a:p>
        </p:txBody>
      </p:sp>
    </p:spTree>
    <p:extLst>
      <p:ext uri="{BB962C8B-B14F-4D97-AF65-F5344CB8AC3E}">
        <p14:creationId xmlns:p14="http://schemas.microsoft.com/office/powerpoint/2010/main" val="11041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608-5BB0-46D3-89A7-A92824D26267}"/>
              </a:ext>
            </a:extLst>
          </p:cNvPr>
          <p:cNvSpPr>
            <a:spLocks noGrp="1"/>
          </p:cNvSpPr>
          <p:nvPr>
            <p:ph type="title"/>
          </p:nvPr>
        </p:nvSpPr>
        <p:spPr>
          <a:xfrm>
            <a:off x="1143001" y="283029"/>
            <a:ext cx="9905998" cy="949025"/>
          </a:xfrm>
        </p:spPr>
        <p:txBody>
          <a:bodyPr/>
          <a:lstStyle/>
          <a:p>
            <a:r>
              <a:rPr lang="en-US" dirty="0"/>
              <a:t>PCB etching and drilling</a:t>
            </a:r>
          </a:p>
        </p:txBody>
      </p:sp>
      <p:sp>
        <p:nvSpPr>
          <p:cNvPr id="3" name="Content Placeholder 2">
            <a:extLst>
              <a:ext uri="{FF2B5EF4-FFF2-40B4-BE49-F238E27FC236}">
                <a16:creationId xmlns:a16="http://schemas.microsoft.com/office/drawing/2014/main" id="{8F1F42B1-BAFF-4120-BFDC-02E5F460B285}"/>
              </a:ext>
            </a:extLst>
          </p:cNvPr>
          <p:cNvSpPr>
            <a:spLocks noGrp="1"/>
          </p:cNvSpPr>
          <p:nvPr>
            <p:ph idx="1"/>
          </p:nvPr>
        </p:nvSpPr>
        <p:spPr>
          <a:xfrm>
            <a:off x="1143000" y="1099955"/>
            <a:ext cx="9905999" cy="4325484"/>
          </a:xfrm>
        </p:spPr>
        <p:txBody>
          <a:bodyPr/>
          <a:lstStyle/>
          <a:p>
            <a:r>
              <a:rPr lang="en-US" dirty="0"/>
              <a:t>We were able to etch the PCB’s and drill holes for mounting the components</a:t>
            </a:r>
          </a:p>
        </p:txBody>
      </p:sp>
      <p:pic>
        <p:nvPicPr>
          <p:cNvPr id="5" name="Picture 4">
            <a:extLst>
              <a:ext uri="{FF2B5EF4-FFF2-40B4-BE49-F238E27FC236}">
                <a16:creationId xmlns:a16="http://schemas.microsoft.com/office/drawing/2014/main" id="{54AC4006-E04E-4E9D-A02F-6BD8C0627A8A}"/>
              </a:ext>
            </a:extLst>
          </p:cNvPr>
          <p:cNvPicPr>
            <a:picLocks noChangeAspect="1"/>
          </p:cNvPicPr>
          <p:nvPr/>
        </p:nvPicPr>
        <p:blipFill>
          <a:blip r:embed="rId2"/>
          <a:stretch>
            <a:fillRect/>
          </a:stretch>
        </p:blipFill>
        <p:spPr>
          <a:xfrm rot="5400000">
            <a:off x="1889726" y="1934069"/>
            <a:ext cx="2440918" cy="3254557"/>
          </a:xfrm>
          <a:prstGeom prst="rect">
            <a:avLst/>
          </a:prstGeom>
        </p:spPr>
      </p:pic>
      <p:pic>
        <p:nvPicPr>
          <p:cNvPr id="7" name="Picture 6">
            <a:extLst>
              <a:ext uri="{FF2B5EF4-FFF2-40B4-BE49-F238E27FC236}">
                <a16:creationId xmlns:a16="http://schemas.microsoft.com/office/drawing/2014/main" id="{CA6EF9DF-122D-4EA7-A305-90F93BA9618D}"/>
              </a:ext>
            </a:extLst>
          </p:cNvPr>
          <p:cNvPicPr>
            <a:picLocks noChangeAspect="1"/>
          </p:cNvPicPr>
          <p:nvPr/>
        </p:nvPicPr>
        <p:blipFill rotWithShape="1">
          <a:blip r:embed="rId3"/>
          <a:srcRect l="22064" r="30868"/>
          <a:stretch/>
        </p:blipFill>
        <p:spPr>
          <a:xfrm rot="5400000">
            <a:off x="6953715" y="249222"/>
            <a:ext cx="2282564" cy="6465896"/>
          </a:xfrm>
          <a:prstGeom prst="rect">
            <a:avLst/>
          </a:prstGeom>
        </p:spPr>
      </p:pic>
    </p:spTree>
    <p:extLst>
      <p:ext uri="{BB962C8B-B14F-4D97-AF65-F5344CB8AC3E}">
        <p14:creationId xmlns:p14="http://schemas.microsoft.com/office/powerpoint/2010/main" val="134266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2150-2DA3-4057-B275-0ED742580979}"/>
              </a:ext>
            </a:extLst>
          </p:cNvPr>
          <p:cNvSpPr>
            <a:spLocks noGrp="1"/>
          </p:cNvSpPr>
          <p:nvPr>
            <p:ph type="title"/>
          </p:nvPr>
        </p:nvSpPr>
        <p:spPr>
          <a:xfrm>
            <a:off x="1141413" y="200506"/>
            <a:ext cx="9905998" cy="1478570"/>
          </a:xfrm>
        </p:spPr>
        <p:txBody>
          <a:bodyPr/>
          <a:lstStyle/>
          <a:p>
            <a:r>
              <a:rPr lang="en-US" dirty="0"/>
              <a:t>AVIONICS </a:t>
            </a:r>
            <a:r>
              <a:rPr lang="en-US" dirty="0" err="1"/>
              <a:t>Pcb</a:t>
            </a:r>
            <a:r>
              <a:rPr lang="en-US" dirty="0"/>
              <a:t> component assembly</a:t>
            </a:r>
          </a:p>
        </p:txBody>
      </p:sp>
      <p:sp>
        <p:nvSpPr>
          <p:cNvPr id="3" name="Content Placeholder 2">
            <a:extLst>
              <a:ext uri="{FF2B5EF4-FFF2-40B4-BE49-F238E27FC236}">
                <a16:creationId xmlns:a16="http://schemas.microsoft.com/office/drawing/2014/main" id="{58768F7D-C62D-4581-A680-9FD0746B770C}"/>
              </a:ext>
            </a:extLst>
          </p:cNvPr>
          <p:cNvSpPr>
            <a:spLocks noGrp="1"/>
          </p:cNvSpPr>
          <p:nvPr>
            <p:ph idx="1"/>
          </p:nvPr>
        </p:nvSpPr>
        <p:spPr>
          <a:xfrm>
            <a:off x="1141413" y="1796642"/>
            <a:ext cx="9905999" cy="4860852"/>
          </a:xfrm>
        </p:spPr>
        <p:txBody>
          <a:bodyPr/>
          <a:lstStyle/>
          <a:p>
            <a:r>
              <a:rPr lang="en-US" dirty="0"/>
              <a:t>The components were successfully mounted and a continuity test was carried out.</a:t>
            </a:r>
          </a:p>
          <a:p>
            <a:endParaRPr lang="en-US" dirty="0"/>
          </a:p>
          <a:p>
            <a:endParaRPr lang="en-US" dirty="0"/>
          </a:p>
        </p:txBody>
      </p:sp>
      <p:pic>
        <p:nvPicPr>
          <p:cNvPr id="4" name="Content Placeholder 4">
            <a:extLst>
              <a:ext uri="{FF2B5EF4-FFF2-40B4-BE49-F238E27FC236}">
                <a16:creationId xmlns:a16="http://schemas.microsoft.com/office/drawing/2014/main" id="{521C8225-786C-4C6B-8323-FDED16D947C4}"/>
              </a:ext>
            </a:extLst>
          </p:cNvPr>
          <p:cNvPicPr>
            <a:picLocks noChangeAspect="1"/>
          </p:cNvPicPr>
          <p:nvPr/>
        </p:nvPicPr>
        <p:blipFill rotWithShape="1">
          <a:blip r:embed="rId2"/>
          <a:srcRect r="16403"/>
          <a:stretch/>
        </p:blipFill>
        <p:spPr>
          <a:xfrm>
            <a:off x="2322484" y="2369679"/>
            <a:ext cx="4565997" cy="4096435"/>
          </a:xfrm>
          <a:prstGeom prst="rect">
            <a:avLst/>
          </a:prstGeom>
        </p:spPr>
      </p:pic>
    </p:spTree>
    <p:extLst>
      <p:ext uri="{BB962C8B-B14F-4D97-AF65-F5344CB8AC3E}">
        <p14:creationId xmlns:p14="http://schemas.microsoft.com/office/powerpoint/2010/main" val="2153040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AF0A-076C-4C50-B4A5-DCAD0B4D2881}"/>
              </a:ext>
            </a:extLst>
          </p:cNvPr>
          <p:cNvSpPr>
            <a:spLocks noGrp="1"/>
          </p:cNvSpPr>
          <p:nvPr>
            <p:ph type="title"/>
          </p:nvPr>
        </p:nvSpPr>
        <p:spPr/>
        <p:txBody>
          <a:bodyPr/>
          <a:lstStyle/>
          <a:p>
            <a:r>
              <a:rPr lang="en-US" dirty="0"/>
              <a:t>AVIONICS BAY FABRICATION AND ASSEMBLY</a:t>
            </a:r>
          </a:p>
        </p:txBody>
      </p:sp>
      <p:sp>
        <p:nvSpPr>
          <p:cNvPr id="3" name="Content Placeholder 2">
            <a:extLst>
              <a:ext uri="{FF2B5EF4-FFF2-40B4-BE49-F238E27FC236}">
                <a16:creationId xmlns:a16="http://schemas.microsoft.com/office/drawing/2014/main" id="{4E0131EB-09B5-42E4-8575-B70983F6C879}"/>
              </a:ext>
            </a:extLst>
          </p:cNvPr>
          <p:cNvSpPr>
            <a:spLocks noGrp="1"/>
          </p:cNvSpPr>
          <p:nvPr>
            <p:ph idx="1"/>
          </p:nvPr>
        </p:nvSpPr>
        <p:spPr/>
        <p:txBody>
          <a:bodyPr/>
          <a:lstStyle/>
          <a:p>
            <a:r>
              <a:rPr lang="en-US" dirty="0"/>
              <a:t>The avionics bay was fabricated from the PVC tube used in fabricating the fiberglass airframe of the rocket.</a:t>
            </a:r>
          </a:p>
          <a:p>
            <a:r>
              <a:rPr lang="en-US" dirty="0"/>
              <a:t>The various subsections of the avionics bay were separated using wooden blocks and the various components were assembled.</a:t>
            </a:r>
          </a:p>
        </p:txBody>
      </p:sp>
    </p:spTree>
    <p:extLst>
      <p:ext uri="{BB962C8B-B14F-4D97-AF65-F5344CB8AC3E}">
        <p14:creationId xmlns:p14="http://schemas.microsoft.com/office/powerpoint/2010/main" val="335087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E6BBAA-7389-4456-B52B-AA3E1DFEAD03}"/>
              </a:ext>
            </a:extLst>
          </p:cNvPr>
          <p:cNvPicPr>
            <a:picLocks noGrp="1" noChangeAspect="1"/>
          </p:cNvPicPr>
          <p:nvPr>
            <p:ph idx="1"/>
          </p:nvPr>
        </p:nvPicPr>
        <p:blipFill>
          <a:blip r:embed="rId2"/>
          <a:stretch>
            <a:fillRect/>
          </a:stretch>
        </p:blipFill>
        <p:spPr>
          <a:xfrm>
            <a:off x="1079653" y="759914"/>
            <a:ext cx="3596850" cy="4795801"/>
          </a:xfrm>
        </p:spPr>
      </p:pic>
      <p:pic>
        <p:nvPicPr>
          <p:cNvPr id="7" name="Picture 6">
            <a:extLst>
              <a:ext uri="{FF2B5EF4-FFF2-40B4-BE49-F238E27FC236}">
                <a16:creationId xmlns:a16="http://schemas.microsoft.com/office/drawing/2014/main" id="{77E3D378-28A4-4C4B-878A-8BFACF6D3535}"/>
              </a:ext>
            </a:extLst>
          </p:cNvPr>
          <p:cNvPicPr>
            <a:picLocks noChangeAspect="1"/>
          </p:cNvPicPr>
          <p:nvPr/>
        </p:nvPicPr>
        <p:blipFill>
          <a:blip r:embed="rId3"/>
          <a:stretch>
            <a:fillRect/>
          </a:stretch>
        </p:blipFill>
        <p:spPr>
          <a:xfrm>
            <a:off x="5804586" y="759914"/>
            <a:ext cx="3596851" cy="4795801"/>
          </a:xfrm>
          <a:prstGeom prst="rect">
            <a:avLst/>
          </a:prstGeom>
        </p:spPr>
      </p:pic>
    </p:spTree>
    <p:extLst>
      <p:ext uri="{BB962C8B-B14F-4D97-AF65-F5344CB8AC3E}">
        <p14:creationId xmlns:p14="http://schemas.microsoft.com/office/powerpoint/2010/main" val="428851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1FE2-D438-45DC-B1D5-2448CE34C2A8}"/>
              </a:ext>
            </a:extLst>
          </p:cNvPr>
          <p:cNvSpPr>
            <a:spLocks noGrp="1"/>
          </p:cNvSpPr>
          <p:nvPr>
            <p:ph type="title"/>
          </p:nvPr>
        </p:nvSpPr>
        <p:spPr>
          <a:xfrm>
            <a:off x="1141413" y="139547"/>
            <a:ext cx="9905998" cy="670350"/>
          </a:xfrm>
        </p:spPr>
        <p:txBody>
          <a:bodyPr/>
          <a:lstStyle/>
          <a:p>
            <a:r>
              <a:rPr lang="en-US" dirty="0"/>
              <a:t>TEST FLIGHT</a:t>
            </a:r>
          </a:p>
        </p:txBody>
      </p:sp>
      <p:sp>
        <p:nvSpPr>
          <p:cNvPr id="7" name="Content Placeholder 6">
            <a:extLst>
              <a:ext uri="{FF2B5EF4-FFF2-40B4-BE49-F238E27FC236}">
                <a16:creationId xmlns:a16="http://schemas.microsoft.com/office/drawing/2014/main" id="{29447F1E-1234-4F34-935D-CA3E1DE08C2F}"/>
              </a:ext>
            </a:extLst>
          </p:cNvPr>
          <p:cNvSpPr>
            <a:spLocks noGrp="1"/>
          </p:cNvSpPr>
          <p:nvPr>
            <p:ph idx="1"/>
          </p:nvPr>
        </p:nvSpPr>
        <p:spPr>
          <a:xfrm>
            <a:off x="1141412" y="809896"/>
            <a:ext cx="9905999" cy="6048103"/>
          </a:xfrm>
        </p:spPr>
        <p:txBody>
          <a:bodyPr/>
          <a:lstStyle/>
          <a:p>
            <a:r>
              <a:rPr lang="en-US" dirty="0"/>
              <a:t>The avionics bay was mounted on the rocket at the launch pad and the ejection section and parachute we finally mounted.</a:t>
            </a:r>
          </a:p>
          <a:p>
            <a:endParaRPr lang="en-US" dirty="0"/>
          </a:p>
        </p:txBody>
      </p:sp>
      <p:pic>
        <p:nvPicPr>
          <p:cNvPr id="9" name="Picture 8">
            <a:extLst>
              <a:ext uri="{FF2B5EF4-FFF2-40B4-BE49-F238E27FC236}">
                <a16:creationId xmlns:a16="http://schemas.microsoft.com/office/drawing/2014/main" id="{08B4AD96-D72D-4A8F-AEC3-3B26FEBA1A5C}"/>
              </a:ext>
            </a:extLst>
          </p:cNvPr>
          <p:cNvPicPr>
            <a:picLocks noChangeAspect="1"/>
          </p:cNvPicPr>
          <p:nvPr/>
        </p:nvPicPr>
        <p:blipFill>
          <a:blip r:embed="rId4"/>
          <a:stretch>
            <a:fillRect/>
          </a:stretch>
        </p:blipFill>
        <p:spPr>
          <a:xfrm>
            <a:off x="1872344" y="1965959"/>
            <a:ext cx="3146516" cy="4195355"/>
          </a:xfrm>
          <a:prstGeom prst="rect">
            <a:avLst/>
          </a:prstGeom>
        </p:spPr>
      </p:pic>
      <p:pic>
        <p:nvPicPr>
          <p:cNvPr id="3" name="WhatsApp Video 2022-04-22 at 4.52.20 PM">
            <a:hlinkClick r:id="" action="ppaction://media"/>
            <a:extLst>
              <a:ext uri="{FF2B5EF4-FFF2-40B4-BE49-F238E27FC236}">
                <a16:creationId xmlns:a16="http://schemas.microsoft.com/office/drawing/2014/main" id="{E403ADC7-1E98-4358-9959-AF617FD7CE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1245" y="1965959"/>
            <a:ext cx="6479971" cy="3563984"/>
          </a:xfrm>
          <a:prstGeom prst="rect">
            <a:avLst/>
          </a:prstGeom>
        </p:spPr>
      </p:pic>
    </p:spTree>
    <p:extLst>
      <p:ext uri="{BB962C8B-B14F-4D97-AF65-F5344CB8AC3E}">
        <p14:creationId xmlns:p14="http://schemas.microsoft.com/office/powerpoint/2010/main" val="354954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31D10-58D0-4E87-9B5F-6DBDC0D36B6C}"/>
              </a:ext>
            </a:extLst>
          </p:cNvPr>
          <p:cNvSpPr>
            <a:spLocks noGrp="1"/>
          </p:cNvSpPr>
          <p:nvPr>
            <p:ph idx="1"/>
          </p:nvPr>
        </p:nvSpPr>
        <p:spPr>
          <a:xfrm>
            <a:off x="1143000" y="690652"/>
            <a:ext cx="9905999" cy="6041073"/>
          </a:xfrm>
        </p:spPr>
        <p:txBody>
          <a:bodyPr/>
          <a:lstStyle/>
          <a:p>
            <a:r>
              <a:rPr lang="en-US" dirty="0"/>
              <a:t>During the test flight we were able to transmit data via LoRa. Some of the data was corrupted but we were able to plot the altitude, velocity and acceleration of the rocket.</a:t>
            </a:r>
          </a:p>
          <a:p>
            <a:endParaRPr lang="en-US" dirty="0"/>
          </a:p>
        </p:txBody>
      </p:sp>
      <p:pic>
        <p:nvPicPr>
          <p:cNvPr id="5" name="Picture 4">
            <a:extLst>
              <a:ext uri="{FF2B5EF4-FFF2-40B4-BE49-F238E27FC236}">
                <a16:creationId xmlns:a16="http://schemas.microsoft.com/office/drawing/2014/main" id="{9EE0050F-EF1A-46FE-99B0-0BBA56740737}"/>
              </a:ext>
            </a:extLst>
          </p:cNvPr>
          <p:cNvPicPr>
            <a:picLocks noChangeAspect="1"/>
          </p:cNvPicPr>
          <p:nvPr/>
        </p:nvPicPr>
        <p:blipFill>
          <a:blip r:embed="rId2"/>
          <a:stretch>
            <a:fillRect/>
          </a:stretch>
        </p:blipFill>
        <p:spPr>
          <a:xfrm>
            <a:off x="1625099" y="2199866"/>
            <a:ext cx="8259129" cy="4074729"/>
          </a:xfrm>
          <a:prstGeom prst="rect">
            <a:avLst/>
          </a:prstGeom>
        </p:spPr>
      </p:pic>
    </p:spTree>
    <p:extLst>
      <p:ext uri="{BB962C8B-B14F-4D97-AF65-F5344CB8AC3E}">
        <p14:creationId xmlns:p14="http://schemas.microsoft.com/office/powerpoint/2010/main" val="43437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44</TotalTime>
  <Words>481</Words>
  <Application>Microsoft Office PowerPoint</Application>
  <PresentationFormat>Widescreen</PresentationFormat>
  <Paragraphs>56</Paragraphs>
  <Slides>19</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Tw Cen MT</vt:lpstr>
      <vt:lpstr>Circuit</vt:lpstr>
      <vt:lpstr>Nakuja internship Avionics progress report Batch 2 week 8 </vt:lpstr>
      <vt:lpstr>Tasks completed this week</vt:lpstr>
      <vt:lpstr>1. PCB decoupling and redesign</vt:lpstr>
      <vt:lpstr>PCB etching and drilling</vt:lpstr>
      <vt:lpstr>AVIONICS Pcb component assembly</vt:lpstr>
      <vt:lpstr>AVIONICS BAY FABRICATION AND ASSEMBLY</vt:lpstr>
      <vt:lpstr>PowerPoint Presentation</vt:lpstr>
      <vt:lpstr>TEST FLIGHT</vt:lpstr>
      <vt:lpstr>PowerPoint Presentation</vt:lpstr>
      <vt:lpstr>PowerPoint Presentation</vt:lpstr>
      <vt:lpstr>Post flight analysis</vt:lpstr>
      <vt:lpstr>PowerPoint Presentation</vt:lpstr>
      <vt:lpstr>PowerPoint Presentation</vt:lpstr>
      <vt:lpstr>PowerPoint Presentation</vt:lpstr>
      <vt:lpstr>RTOS optimization </vt:lpstr>
      <vt:lpstr>RTOS Queues</vt:lpstr>
      <vt:lpstr>Ground station Manual Override </vt:lpstr>
      <vt:lpstr>Write Data to SPI flash memory </vt:lpstr>
      <vt:lpstr>TASKs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Nakuja internship Avionics progress report Batch 2 week 8 </dc:title>
  <dc:creator>Ian Muchiri</dc:creator>
  <cp:lastModifiedBy>Ian Muchiri</cp:lastModifiedBy>
  <cp:revision>3</cp:revision>
  <dcterms:created xsi:type="dcterms:W3CDTF">2022-04-25T11:55:38Z</dcterms:created>
  <dcterms:modified xsi:type="dcterms:W3CDTF">2022-04-27T06:27:20Z</dcterms:modified>
</cp:coreProperties>
</file>